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E332-728C-4F9D-AB4C-3100749D846F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F719-2E3E-43CB-83C4-6EF03493E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flowers.la.coocan.jp/Cyperaceae/Fimbristylis%20littoralis/DSC05925.JPG" TargetMode="External"/><Relationship Id="rId12" Type="http://schemas.openxmlformats.org/officeDocument/2006/relationships/image" Target="../media/image9.jpeg"/><Relationship Id="rId2" Type="http://schemas.openxmlformats.org/officeDocument/2006/relationships/hyperlink" Target="//upload.wikimedia.org/wikipedia/commons/6/61/Echinochloa_crus-galli_2006.08.27_15.00.29-p827005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s://picasaweb.google.com/paulowirko/Onagraceae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HPM  </a:t>
            </a:r>
            <a:r>
              <a:rPr lang="en-IN" dirty="0" err="1" smtClean="0"/>
              <a:t>Pretilachlor</a:t>
            </a:r>
            <a:r>
              <a:rPr lang="en-IN" dirty="0" smtClean="0"/>
              <a:t> 37% EW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92948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3913"/>
            <a:ext cx="8786874" cy="635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14612" y="2000240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N" sz="7200" b="1" dirty="0"/>
              <a:t>THANKS</a:t>
            </a:r>
            <a:r>
              <a:rPr lang="en-IN" b="1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en-IN" b="1" spc="-150" dirty="0" smtClean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Technical Information of  HIFIT PLUS</a:t>
            </a:r>
            <a:br>
              <a:rPr lang="en-IN" b="1" spc="-150" dirty="0" smtClean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022350"/>
            <a:ext cx="5114932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</a:rPr>
              <a:t>Trade Name : </a:t>
            </a:r>
            <a:r>
              <a:rPr lang="en-US" dirty="0" smtClean="0">
                <a:solidFill>
                  <a:srgbClr val="000000"/>
                </a:solidFill>
              </a:rPr>
              <a:t>HIFIT PLUS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</a:rPr>
              <a:t>Technical : PRETILACHLOR 37% EW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</a:rPr>
              <a:t>Formulation : EW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  <a:defRPr/>
            </a:pPr>
            <a:r>
              <a:rPr lang="en-IN" dirty="0" err="1"/>
              <a:t>Chloroactamide</a:t>
            </a:r>
            <a:r>
              <a:rPr lang="en-IN" dirty="0"/>
              <a:t> class of herbicides.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</a:rPr>
              <a:t>Dosage : 600 ml /acre</a:t>
            </a:r>
          </a:p>
          <a:p>
            <a:pPr marL="285750" indent="-285750">
              <a:lnSpc>
                <a:spcPct val="30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0000"/>
                </a:solidFill>
              </a:rPr>
              <a:t>Available pack size : 600 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3000396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spc="-150" dirty="0" smtClean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WEEDs IN PADDY…….</a:t>
            </a:r>
            <a:br>
              <a:rPr lang="en-IN" b="1" spc="-150" dirty="0" smtClean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/>
          </a:p>
        </p:txBody>
      </p:sp>
      <p:pic>
        <p:nvPicPr>
          <p:cNvPr id="4" name="Picture 3" descr="File:Echinochloa crus-galli 2006.08.27 15.00.29-p827005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3525" y="1067774"/>
            <a:ext cx="2115731" cy="1695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263525" y="3038475"/>
            <a:ext cx="20066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1200" b="1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Echinochloa</a:t>
            </a:r>
            <a:r>
              <a:rPr lang="en-US" sz="1200" b="1" i="1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 </a:t>
            </a:r>
            <a:r>
              <a:rPr lang="en-US" sz="1200" b="1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crusgalli</a:t>
            </a:r>
            <a:endParaRPr lang="en-US" sz="1200" b="1" dirty="0">
              <a:ea typeface="Calibri"/>
              <a:cs typeface="Times New Roman"/>
            </a:endParaRPr>
          </a:p>
        </p:txBody>
      </p:sp>
      <p:pic>
        <p:nvPicPr>
          <p:cNvPr id="6" name="Picture 2" descr="http://westerndesertflora.geolab.cz/images/plants/Echinochloa_colona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9322"/>
          <a:stretch/>
        </p:blipFill>
        <p:spPr bwMode="auto">
          <a:xfrm>
            <a:off x="2362200" y="1067774"/>
            <a:ext cx="2191299" cy="168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2555875" y="3057525"/>
            <a:ext cx="1804988" cy="285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Echinochloa</a:t>
            </a:r>
            <a:r>
              <a:rPr lang="en-US" sz="1200" i="1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colonum</a:t>
            </a:r>
            <a:endParaRPr lang="en-US" sz="1200" dirty="0">
              <a:ea typeface="Calibri"/>
              <a:cs typeface="Times New Roman"/>
            </a:endParaRPr>
          </a:p>
        </p:txBody>
      </p:sp>
      <p:pic>
        <p:nvPicPr>
          <p:cNvPr id="8" name="Picture 4" descr="http://flowers.la.coocan.jp/Cyperaceae/Cyperus%20difformis/DSC057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24637" y="1067774"/>
            <a:ext cx="2157163" cy="168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4919663" y="3048000"/>
            <a:ext cx="1546225" cy="285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1200" i="1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Cyperus </a:t>
            </a: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difformis</a:t>
            </a:r>
            <a:endParaRPr lang="en-US" sz="1200" dirty="0">
              <a:ea typeface="Calibri"/>
              <a:cs typeface="Times New Roman"/>
            </a:endParaRPr>
          </a:p>
        </p:txBody>
      </p:sp>
      <p:pic>
        <p:nvPicPr>
          <p:cNvPr id="10" name="Picture 4" descr="http://flowers.la.coocan.jp/Cyperaceae/Cyperus%20iria/DSC035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3652" y="1066800"/>
            <a:ext cx="2246180" cy="168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ectangle 10"/>
          <p:cNvSpPr/>
          <p:nvPr/>
        </p:nvSpPr>
        <p:spPr>
          <a:xfrm>
            <a:off x="7324725" y="3049588"/>
            <a:ext cx="1133475" cy="285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1200" i="1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Cyperus </a:t>
            </a: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Iria</a:t>
            </a:r>
            <a:endParaRPr lang="en-US" sz="1200" dirty="0">
              <a:ea typeface="Calibri"/>
              <a:cs typeface="Times New Roman"/>
            </a:endParaRPr>
          </a:p>
        </p:txBody>
      </p:sp>
      <p:pic>
        <p:nvPicPr>
          <p:cNvPr id="12" name="Picture 4" descr="http://flowers.la.coocan.jp/Cyperaceae/Fimbristylis%20littoralis/Fimbristylis%20littoralis%20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2400" y="3582206"/>
            <a:ext cx="2132874" cy="166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angle 12"/>
          <p:cNvSpPr/>
          <p:nvPr/>
        </p:nvSpPr>
        <p:spPr>
          <a:xfrm>
            <a:off x="263525" y="5595938"/>
            <a:ext cx="1749425" cy="285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Fimbristylis</a:t>
            </a:r>
            <a:r>
              <a:rPr lang="en-US" sz="1200" i="1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miliacea</a:t>
            </a:r>
            <a:endParaRPr lang="en-US" sz="1200" dirty="0">
              <a:ea typeface="Calibri"/>
              <a:cs typeface="Times New Roman"/>
            </a:endParaRPr>
          </a:p>
        </p:txBody>
      </p:sp>
      <p:pic>
        <p:nvPicPr>
          <p:cNvPr id="14" name="Picture 4" descr="HERB * ECLIPTA * HEIRLOOM SEEDS 20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31757" y="3585538"/>
            <a:ext cx="2221742" cy="166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Rectangle 14"/>
          <p:cNvSpPr/>
          <p:nvPr/>
        </p:nvSpPr>
        <p:spPr>
          <a:xfrm>
            <a:off x="2971800" y="5595938"/>
            <a:ext cx="1087438" cy="285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Eclipta</a:t>
            </a:r>
            <a:r>
              <a:rPr lang="en-US" sz="1200" i="1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 Alba</a:t>
            </a:r>
            <a:endParaRPr lang="en-US" sz="1200" dirty="0">
              <a:ea typeface="Calibri"/>
              <a:cs typeface="Times New Roman"/>
            </a:endParaRPr>
          </a:p>
        </p:txBody>
      </p:sp>
      <p:pic>
        <p:nvPicPr>
          <p:cNvPr id="16" name="Picture 2" descr="https://lh3.googleusercontent.com/-99Hrhg5NZaU/TX-vZ-xgWEI/AAAAAAAAR9o/KX5fxHQyhAg/s400/Ludwigia%2Btomentosa%2Bd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17757" y="3594904"/>
            <a:ext cx="2150645" cy="165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Rectangle 16"/>
          <p:cNvSpPr/>
          <p:nvPr/>
        </p:nvSpPr>
        <p:spPr>
          <a:xfrm>
            <a:off x="7239000" y="5589588"/>
            <a:ext cx="1652588" cy="285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Ludwigia</a:t>
            </a:r>
            <a:r>
              <a:rPr lang="en-US" sz="1200" i="1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parviflora</a:t>
            </a:r>
            <a:endParaRPr lang="en-US" sz="1200" dirty="0">
              <a:ea typeface="Calibri"/>
              <a:cs typeface="Times New Roman"/>
            </a:endParaRPr>
          </a:p>
        </p:txBody>
      </p:sp>
      <p:pic>
        <p:nvPicPr>
          <p:cNvPr id="18" name="Picture 2" descr="http://flowers2.la.coocan.jp/Pontederiaceae/Monochoria%20vaginalis/DSC0555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19217" y="3578423"/>
            <a:ext cx="2279957" cy="166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Rectangle 18"/>
          <p:cNvSpPr/>
          <p:nvPr/>
        </p:nvSpPr>
        <p:spPr>
          <a:xfrm>
            <a:off x="4770438" y="5589588"/>
            <a:ext cx="1865312" cy="307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000000"/>
                </a:solidFill>
              </a:rPr>
              <a:t>Monochoria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vaginalis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691" y="231158"/>
            <a:ext cx="8842131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sz="4000" b="1" spc="-150" dirty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WEEDs IN PADDY…….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96850" y="3087688"/>
            <a:ext cx="239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ECLIPTA ALBA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25" y="3865260"/>
            <a:ext cx="2674227" cy="178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214313" y="5651500"/>
            <a:ext cx="26654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LUDWIGIA P</a:t>
            </a:r>
            <a:r>
              <a:rPr lang="en-IN" b="1" dirty="0" err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en-IN" b="1" spc="4" dirty="0" err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IN" b="1" dirty="0" err="1">
                <a:solidFill>
                  <a:srgbClr val="FF0000"/>
                </a:solidFill>
                <a:latin typeface="Calibri"/>
                <a:cs typeface="Calibri"/>
              </a:rPr>
              <a:t>viflo</a:t>
            </a:r>
            <a:r>
              <a:rPr lang="en-IN" b="1" spc="-34" dirty="0" err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IN" b="1" dirty="0" err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IN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363913" y="3044825"/>
            <a:ext cx="1981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M. VANGINALIS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08" y="1214288"/>
            <a:ext cx="2760544" cy="185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3017" y="1129963"/>
            <a:ext cx="2361549" cy="185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ctangle 22"/>
          <p:cNvSpPr/>
          <p:nvPr/>
        </p:nvSpPr>
        <p:spPr>
          <a:xfrm>
            <a:off x="196691" y="231158"/>
            <a:ext cx="8842131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4000" b="1" spc="-150" dirty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WEEDs IN PADDY…</a:t>
            </a:r>
            <a:r>
              <a:rPr lang="en-US" sz="2800" b="1" dirty="0">
                <a:solidFill>
                  <a:schemeClr val="tx1"/>
                </a:solidFill>
              </a:rPr>
              <a:t>BROAD LEAF</a:t>
            </a:r>
          </a:p>
        </p:txBody>
      </p:sp>
      <p:sp>
        <p:nvSpPr>
          <p:cNvPr id="24" name="object 33"/>
          <p:cNvSpPr>
            <a:spLocks noChangeArrowheads="1"/>
          </p:cNvSpPr>
          <p:nvPr/>
        </p:nvSpPr>
        <p:spPr bwMode="auto">
          <a:xfrm>
            <a:off x="6348413" y="3911600"/>
            <a:ext cx="2249487" cy="194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25" name="object 23"/>
          <p:cNvSpPr>
            <a:spLocks noChangeArrowheads="1"/>
          </p:cNvSpPr>
          <p:nvPr/>
        </p:nvSpPr>
        <p:spPr bwMode="auto">
          <a:xfrm>
            <a:off x="3232150" y="3911600"/>
            <a:ext cx="2327275" cy="16938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26" name="object 13"/>
          <p:cNvSpPr>
            <a:spLocks noChangeArrowheads="1"/>
          </p:cNvSpPr>
          <p:nvPr/>
        </p:nvSpPr>
        <p:spPr bwMode="auto">
          <a:xfrm>
            <a:off x="6348413" y="1185863"/>
            <a:ext cx="2209800" cy="1841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27" name="object 5"/>
          <p:cNvSpPr txBox="1"/>
          <p:nvPr/>
        </p:nvSpPr>
        <p:spPr>
          <a:xfrm>
            <a:off x="6119813" y="3090863"/>
            <a:ext cx="2209800" cy="400050"/>
          </a:xfrm>
          <a:prstGeom prst="rect">
            <a:avLst/>
          </a:prstGeom>
        </p:spPr>
        <p:txBody>
          <a:bodyPr lIns="0" tIns="0" rIns="0" bIns="0"/>
          <a:lstStyle/>
          <a:p>
            <a:pPr marL="173481">
              <a:lnSpc>
                <a:spcPct val="101725"/>
              </a:lnSpc>
              <a:spcBef>
                <a:spcPts val="484"/>
              </a:spcBef>
              <a:defRPr/>
            </a:pPr>
            <a:r>
              <a:rPr b="1" dirty="0">
                <a:latin typeface="Calibri"/>
                <a:cs typeface="Calibri"/>
              </a:rPr>
              <a:t>Sagi</a:t>
            </a:r>
            <a:r>
              <a:rPr b="1" spc="-25" dirty="0">
                <a:latin typeface="Calibri"/>
                <a:cs typeface="Calibri"/>
              </a:rPr>
              <a:t>t</a:t>
            </a:r>
            <a:r>
              <a:rPr b="1" spc="-9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aria</a:t>
            </a:r>
            <a:r>
              <a:rPr b="1" spc="381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</a:t>
            </a:r>
            <a:r>
              <a:rPr b="1" spc="4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ci</a:t>
            </a:r>
            <a:r>
              <a:rPr b="1" spc="-25" dirty="0">
                <a:latin typeface="Calibri"/>
                <a:cs typeface="Calibri"/>
              </a:rPr>
              <a:t>f</a:t>
            </a:r>
            <a:r>
              <a:rPr b="1" dirty="0">
                <a:latin typeface="Calibri"/>
                <a:cs typeface="Calibri"/>
              </a:rPr>
              <a:t>ol</a:t>
            </a:r>
            <a:r>
              <a:rPr b="1" spc="4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3232150" y="5754688"/>
            <a:ext cx="2413000" cy="40005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1725"/>
              </a:lnSpc>
              <a:spcBef>
                <a:spcPts val="480"/>
              </a:spcBef>
              <a:defRPr/>
            </a:pPr>
            <a:r>
              <a:rPr b="1" dirty="0">
                <a:latin typeface="Calibri"/>
                <a:cs typeface="Calibri"/>
              </a:rPr>
              <a:t>Comm</a:t>
            </a:r>
            <a:r>
              <a:rPr b="1" spc="4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lina</a:t>
            </a:r>
            <a:r>
              <a:rPr b="1" spc="-34" dirty="0">
                <a:latin typeface="Calibri"/>
                <a:cs typeface="Calibri"/>
              </a:rPr>
              <a:t> </a:t>
            </a:r>
            <a:r>
              <a:rPr b="1" spc="4" dirty="0">
                <a:latin typeface="Calibri"/>
                <a:cs typeface="Calibri"/>
              </a:rPr>
              <a:t>ben</a:t>
            </a:r>
            <a:r>
              <a:rPr b="1" dirty="0">
                <a:latin typeface="Calibri"/>
                <a:cs typeface="Calibri"/>
              </a:rPr>
              <a:t>gha</a:t>
            </a:r>
            <a:r>
              <a:rPr b="1" spc="-4" dirty="0">
                <a:latin typeface="Calibri"/>
                <a:cs typeface="Calibri"/>
              </a:rPr>
              <a:t>le</a:t>
            </a:r>
            <a:r>
              <a:rPr b="1" spc="4" dirty="0">
                <a:latin typeface="Calibri"/>
                <a:cs typeface="Calibri"/>
              </a:rPr>
              <a:t>n</a:t>
            </a:r>
            <a:r>
              <a:rPr b="1" spc="-9" dirty="0">
                <a:latin typeface="Calibri"/>
                <a:cs typeface="Calibri"/>
              </a:rPr>
              <a:t>s</a:t>
            </a:r>
            <a:r>
              <a:rPr b="1" dirty="0">
                <a:latin typeface="Calibri"/>
                <a:cs typeface="Calibri"/>
              </a:rPr>
              <a:t>is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9" name="object 2"/>
          <p:cNvSpPr txBox="1"/>
          <p:nvPr/>
        </p:nvSpPr>
        <p:spPr>
          <a:xfrm>
            <a:off x="6348413" y="5861050"/>
            <a:ext cx="2133600" cy="400050"/>
          </a:xfrm>
          <a:prstGeom prst="rect">
            <a:avLst/>
          </a:prstGeom>
        </p:spPr>
        <p:txBody>
          <a:bodyPr lIns="0" tIns="0" rIns="0" bIns="0"/>
          <a:lstStyle/>
          <a:p>
            <a:pPr marL="328929">
              <a:lnSpc>
                <a:spcPct val="101725"/>
              </a:lnSpc>
              <a:spcBef>
                <a:spcPts val="480"/>
              </a:spcBef>
              <a:defRPr/>
            </a:pPr>
            <a:r>
              <a:rPr b="1" dirty="0">
                <a:latin typeface="Calibri"/>
                <a:cs typeface="Calibri"/>
              </a:rPr>
              <a:t>Eu</a:t>
            </a:r>
            <a:r>
              <a:rPr b="1" spc="9" dirty="0">
                <a:latin typeface="Calibri"/>
                <a:cs typeface="Calibri"/>
              </a:rPr>
              <a:t>p</a:t>
            </a:r>
            <a:r>
              <a:rPr b="1" spc="4" dirty="0">
                <a:latin typeface="Calibri"/>
                <a:cs typeface="Calibri"/>
              </a:rPr>
              <a:t>h</a:t>
            </a:r>
            <a:r>
              <a:rPr b="1" dirty="0">
                <a:latin typeface="Calibri"/>
                <a:cs typeface="Calibri"/>
              </a:rPr>
              <a:t>or</a:t>
            </a:r>
            <a:r>
              <a:rPr b="1" spc="-4" dirty="0">
                <a:latin typeface="Calibri"/>
                <a:cs typeface="Calibri"/>
              </a:rPr>
              <a:t>b</a:t>
            </a:r>
            <a:r>
              <a:rPr b="1" dirty="0">
                <a:latin typeface="Calibri"/>
                <a:cs typeface="Calibri"/>
              </a:rPr>
              <a:t>ia</a:t>
            </a:r>
            <a:r>
              <a:rPr b="1" spc="-9" dirty="0">
                <a:latin typeface="Calibri"/>
                <a:cs typeface="Calibri"/>
              </a:rPr>
              <a:t> </a:t>
            </a:r>
            <a:r>
              <a:rPr b="1" spc="4" dirty="0">
                <a:latin typeface="Calibri"/>
                <a:cs typeface="Calibri"/>
              </a:rPr>
              <a:t>h</a:t>
            </a:r>
            <a:r>
              <a:rPr b="1" dirty="0">
                <a:latin typeface="Calibri"/>
                <a:cs typeface="Calibri"/>
              </a:rPr>
              <a:t>ir</a:t>
            </a:r>
            <a:r>
              <a:rPr b="1" spc="-25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a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3838" y="1277938"/>
            <a:ext cx="541973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 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Pre emergence.</a:t>
            </a:r>
          </a:p>
          <a:p>
            <a:pPr marL="457200" indent="-457200">
              <a:lnSpc>
                <a:spcPct val="20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2.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 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Residual action for 50  days. </a:t>
            </a:r>
            <a:endParaRPr lang="en-US" sz="24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3.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 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Excellent selectivity on rice.</a:t>
            </a:r>
            <a:endParaRPr lang="en-US" sz="2400" b="1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4.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  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No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P</a:t>
            </a:r>
            <a:r>
              <a:rPr lang="en-US" sz="2400" b="1" dirty="0" err="1" smtClean="0">
                <a:solidFill>
                  <a:schemeClr val="tx1"/>
                </a:solidFill>
                <a:cs typeface="Arial" charset="0"/>
              </a:rPr>
              <a:t>hytotoxicity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en-US" sz="2400" b="1" dirty="0">
                <a:solidFill>
                  <a:schemeClr val="tx1"/>
                </a:solidFill>
              </a:rPr>
              <a:t>5.   Control Seeds Borne of Weeds</a:t>
            </a:r>
            <a:endParaRPr lang="en-US" sz="25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38" y="272081"/>
            <a:ext cx="805900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sz="3200" b="1" spc="-150" dirty="0" smtClean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HIFIT PLUS…..</a:t>
            </a:r>
            <a:endParaRPr lang="en-IN" sz="3200" b="1" spc="-150" dirty="0">
              <a:ln w="1905">
                <a:solidFill>
                  <a:srgbClr val="00CC00"/>
                </a:solidFill>
              </a:ln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85859"/>
            <a:ext cx="2786082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057" y="111125"/>
            <a:ext cx="7710168" cy="10898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032"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061"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091"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122" algn="l" defTabSz="95690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Weeds Control…....</a:t>
            </a:r>
          </a:p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HIFIT PLUS</a:t>
            </a:r>
            <a:r>
              <a:rPr lang="e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3875" y="1104900"/>
            <a:ext cx="4921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1.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 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Excellent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Selective Pre-emergent Herbicide </a:t>
            </a:r>
          </a:p>
          <a:p>
            <a:pPr marL="457200" indent="-457200">
              <a:lnSpc>
                <a:spcPct val="20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 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Residual action for 50  days. 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4.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  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No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phytotoxicity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on Plant.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 Controls annual grasses, some Broad leaf weeds and Sedges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 EW formulation 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Dose 400- 600 ml / Acre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 Excellent Control of many grasses, sedges, and broad-leaved weeds such as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Echinochloa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crusgalli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Digitaria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sanguinalis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Cyperus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iria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0656" t="54926" r="40427" b="26347"/>
          <a:stretch>
            <a:fillRect/>
          </a:stretch>
        </p:blipFill>
        <p:spPr>
          <a:xfrm>
            <a:off x="614363" y="314325"/>
            <a:ext cx="3779837" cy="4462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4348" t="49956" r="40074" b="8749"/>
          <a:stretch>
            <a:fillRect/>
          </a:stretch>
        </p:blipFill>
        <p:spPr bwMode="auto">
          <a:xfrm>
            <a:off x="4357688" y="2265363"/>
            <a:ext cx="42402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2575" y="1270000"/>
          <a:ext cx="8205788" cy="4775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84954"/>
                <a:gridCol w="4020834"/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Benefits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2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Broad application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window </a:t>
                      </a: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Grower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can apply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Hifit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Plus with his convenience in that window.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55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Excellent and worldwide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proven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Graminicide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 for Grasses), and provide good control of Sedges and Broad Leaves.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One shot solution, total weed control.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7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to Nursery and Main Crop</a:t>
                      </a: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Phyto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-toxicity and very safe to crop.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232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Product for all type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of Rice sowing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– Nursery, transplanted &amp; Direct seeded Rice.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One product for all Rice.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9599" marR="89599" marT="44790" marB="447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3838" y="272081"/>
            <a:ext cx="805900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sz="3200" b="1" spc="-150" dirty="0" smtClean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HIFIT PLUS….. </a:t>
            </a:r>
            <a:r>
              <a:rPr lang="en-IN" sz="3200" b="1" spc="-150" dirty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Features &amp; Benefits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964" y="284855"/>
            <a:ext cx="8059003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sz="3200" b="1" spc="-150" dirty="0" smtClean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HIFIT PLUS….. </a:t>
            </a:r>
            <a:r>
              <a:rPr lang="en-IN" sz="3200" b="1" spc="-150" dirty="0">
                <a:ln w="1905">
                  <a:solidFill>
                    <a:srgbClr val="00CC00"/>
                  </a:solidFill>
                </a:ln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Main Customer Benefits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650" y="1284288"/>
            <a:ext cx="8058150" cy="4400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IN" sz="2000" dirty="0"/>
              <a:t>Reliable pre-emergence to early post-emergence activity for the early elimination of weeds competing with the crop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IN" sz="2000" dirty="0"/>
              <a:t>Highly efficient control of annual grasses, including </a:t>
            </a:r>
            <a:r>
              <a:rPr lang="en-IN" sz="2000" dirty="0" err="1"/>
              <a:t>Echinochloa</a:t>
            </a:r>
            <a:r>
              <a:rPr lang="en-IN" sz="2000" dirty="0"/>
              <a:t> spp., </a:t>
            </a:r>
            <a:r>
              <a:rPr lang="en-IN" sz="2000" dirty="0" err="1"/>
              <a:t>Leptochloa</a:t>
            </a:r>
            <a:r>
              <a:rPr lang="en-IN" sz="2000" dirty="0"/>
              <a:t> spp., </a:t>
            </a:r>
            <a:r>
              <a:rPr lang="en-IN" sz="2000" dirty="0" err="1"/>
              <a:t>Ischaemum</a:t>
            </a:r>
            <a:r>
              <a:rPr lang="en-IN" sz="2000" dirty="0"/>
              <a:t> spp., some annual sedges and broadleaf weeds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IN" sz="2000" dirty="0"/>
              <a:t>Good compatibility for mixtures with other herbicides to complement the spectrum of </a:t>
            </a:r>
            <a:r>
              <a:rPr lang="en-IN" sz="2000" dirty="0" err="1" smtClean="0"/>
              <a:t>Hifit</a:t>
            </a:r>
            <a:r>
              <a:rPr lang="en-IN" sz="2000" dirty="0" smtClean="0"/>
              <a:t> Plus </a:t>
            </a:r>
            <a:r>
              <a:rPr lang="en-IN" sz="2000" dirty="0"/>
              <a:t>and to extend its application window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249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HPM  Pretilachlor 37% EW</vt:lpstr>
      <vt:lpstr>Technical Information of  HIFIT PLUS </vt:lpstr>
      <vt:lpstr>WEEDs IN PADDY……. 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Information of  HIFIT PLUS </dc:title>
  <dc:creator>Sanjay Verma</dc:creator>
  <cp:lastModifiedBy>Sanjay Verma</cp:lastModifiedBy>
  <cp:revision>18</cp:revision>
  <dcterms:created xsi:type="dcterms:W3CDTF">2018-04-25T10:39:11Z</dcterms:created>
  <dcterms:modified xsi:type="dcterms:W3CDTF">2018-04-25T11:26:43Z</dcterms:modified>
</cp:coreProperties>
</file>